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88" r:id="rId7"/>
    <p:sldId id="336" r:id="rId8"/>
    <p:sldId id="289" r:id="rId9"/>
    <p:sldId id="294" r:id="rId10"/>
    <p:sldId id="297" r:id="rId11"/>
    <p:sldId id="298" r:id="rId12"/>
    <p:sldId id="299" r:id="rId13"/>
    <p:sldId id="300" r:id="rId14"/>
    <p:sldId id="301" r:id="rId15"/>
    <p:sldId id="303" r:id="rId16"/>
    <p:sldId id="304" r:id="rId17"/>
    <p:sldId id="305" r:id="rId18"/>
    <p:sldId id="308" r:id="rId19"/>
    <p:sldId id="309" r:id="rId20"/>
    <p:sldId id="310" r:id="rId21"/>
    <p:sldId id="311" r:id="rId22"/>
    <p:sldId id="314" r:id="rId23"/>
    <p:sldId id="312" r:id="rId24"/>
    <p:sldId id="318" r:id="rId25"/>
    <p:sldId id="319" r:id="rId26"/>
    <p:sldId id="325" r:id="rId27"/>
    <p:sldId id="326" r:id="rId28"/>
    <p:sldId id="327" r:id="rId29"/>
    <p:sldId id="333" r:id="rId30"/>
    <p:sldId id="334" r:id="rId31"/>
    <p:sldId id="335" r:id="rId3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5E5"/>
    <a:srgbClr val="3D3A39"/>
    <a:srgbClr val="8179FA"/>
    <a:srgbClr val="202E5D"/>
    <a:srgbClr val="FFFC00"/>
    <a:srgbClr val="815B5B"/>
    <a:srgbClr val="1B78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44"/>
    <p:restoredTop sz="81310"/>
  </p:normalViewPr>
  <p:slideViewPr>
    <p:cSldViewPr snapToGrid="0">
      <p:cViewPr>
        <p:scale>
          <a:sx n="77" d="100"/>
          <a:sy n="77" d="100"/>
        </p:scale>
        <p:origin x="1072" y="384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33B9C-EAFD-DF49-B906-8E019457517F}" type="datetimeFigureOut">
              <a:rPr lang="en-US" smtClean="0"/>
              <a:t>1/14/24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4F7D7-9EBB-4A44-BB2E-C7774466A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0" i="0" u="none" strike="noStrike" dirty="0">
              <a:solidFill>
                <a:srgbClr val="3C4043"/>
              </a:solidFill>
              <a:effectLst/>
              <a:latin typeface="Inter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4F7D7-9EBB-4A44-BB2E-C7774466A5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7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633896-2945-57C2-A39E-69501FA38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41A1122-A221-73D6-E5B7-6E8F3D443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E0002D7-30AB-4E55-77D7-5D36663E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1F2F11B-343B-D6D4-378F-A98379CD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511F220-3964-0809-E2F6-443C8C5B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487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676984-AADD-0C5E-D7D8-CF60DBD3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97B9E7A-62FC-5691-79B9-6CDE9FFD3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245C59A-9079-BFEA-C038-C1A7FF46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D48ED52-9B19-EE17-D4DA-26D226EE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60C55E1-CC3B-3DDC-BAEE-7A39818E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096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DB2DC07-789B-2D34-A506-4FCAAAE2A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D4F5BB4-6BA4-029D-8E96-99A895F4E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9D5B85A-433D-58D2-2BAA-625D14DA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514B20-1B46-9C8F-30D2-5BB4BE40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07E9F-2218-55DE-857A-BB720881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198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441030-6281-C0C7-8EFA-47F95AE2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BE9645-D5EA-5EC4-CAA6-A941E3A90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BEE2F17-4841-CD98-9A23-A69CD353C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0C89D1E-C78C-1F9C-4304-5D672528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EE89CC-9EC5-B575-D0B7-AA48AA60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879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7D06F4-186B-2506-3FB4-7A036ED8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D9AA70A-D0B4-AAEE-229B-A9DE77219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0BA8235-6DCF-05EA-FF4D-5A358E32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2F27AD-EE52-6D27-7CAD-93AC8FE5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4709CCA-092B-3BDD-EFFC-F604AF3D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423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A785A1-BEF3-7AF9-DB4B-4CCE9E43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E79B08-26E3-3A71-32E6-09C8FB3BD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43D71A8-7CB1-7BCF-7F97-DF3C38119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9E924AE-7587-007F-12B9-928EC996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1F4A86D-F417-3B3C-332B-86DEADF3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4E733E0-B4A8-DAA2-F241-897D3B64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597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122BC0-DBAD-75B3-1FCD-B4623D672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46BEF97-D987-A187-E2D4-29C6E6AF1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C803E6F-098E-1C28-CAA1-24E9D1CE3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70CAC15-1FD9-99E6-0F88-09313460D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DB36080-7F68-E2C3-7395-17970876F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B5504C3-3A62-20D3-6A52-C85704E7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07B0CC0-877B-DDF6-3973-CB7461F4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9CF376B-EC2F-3CDB-6FAA-AD282DA0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392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9460D4-39BC-9CED-F976-D472CE0A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562BD3D-DFD0-3C70-3B4B-A288E93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71A761D-92A3-7BF0-234E-3EFB0469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5A18620-C9AE-0E6A-C8C7-A94C2754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544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0FAC0A-0120-4C4D-AEC1-461ABB2B9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E867A69-93F0-FFE1-70BE-D598D40B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2FFA891-78BE-A25E-8777-B69ED974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016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B31BB0-C6D6-60DB-2D0A-5BAA40AA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055E19-97C1-FAFD-AB49-194C67D4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450D68F-14EA-0084-A1F4-D1767768F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18D169E-ECF3-3FD5-9EB2-023D8848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595946E-8C22-7EF3-FE81-09C5CED2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BA7E177-B5E0-90CE-4F33-15A7324D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594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112EB7-3943-E17E-777D-FE8702C6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2CFB0C6-662A-1485-7BE8-C248829F9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E2133D5-9B91-4D34-2A2D-4C9459914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5ABD79F-18BE-244E-47AE-A98DDC339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E502299-0711-7F8D-564B-50EAE2AF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6019565-19F1-445C-6B30-1D33E1E2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239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78B87F7-874B-01CE-68E2-45DB44590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DCA85F4-B852-D179-BE76-4E91B3429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AC12E4-6DA0-D315-3C5C-8048F837F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7913A-F535-0140-9313-DA7447193DA7}" type="datetimeFigureOut">
              <a:rPr lang="tr-TR" smtClean="0"/>
              <a:t>14.01.2024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34C12B-CA96-482B-AF41-4D144A6E1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CC40305-F7A8-1265-18C8-769006EF6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BD85B-4EAA-5244-ACEC-2221908E00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124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D7E197-B9ED-B3A5-8BA5-911FAA402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815B5B"/>
                </a:solidFill>
                <a:latin typeface="Gill Sans MT" panose="020B0502020104020203" pitchFamily="34" charset="0"/>
              </a:rPr>
              <a:t>Istanbul </a:t>
            </a:r>
            <a:r>
              <a:rPr lang="en-US" sz="3600" dirty="0" err="1">
                <a:solidFill>
                  <a:srgbClr val="815B5B"/>
                </a:solidFill>
                <a:latin typeface="Gill Sans MT" panose="020B0502020104020203" pitchFamily="34" charset="0"/>
              </a:rPr>
              <a:t>Medipol</a:t>
            </a:r>
            <a:r>
              <a:rPr lang="en-US" sz="3600" dirty="0">
                <a:solidFill>
                  <a:srgbClr val="815B5B"/>
                </a:solidFill>
                <a:latin typeface="Gill Sans MT" panose="020B0502020104020203" pitchFamily="34" charset="0"/>
              </a:rPr>
              <a:t> University</a:t>
            </a:r>
            <a:br>
              <a:rPr lang="en-US" sz="3600" dirty="0">
                <a:solidFill>
                  <a:srgbClr val="815B5B"/>
                </a:solidFill>
                <a:latin typeface="Gill Sans MT" panose="020B0502020104020203" pitchFamily="34" charset="0"/>
              </a:rPr>
            </a:br>
            <a:r>
              <a:rPr lang="en-US" sz="3600" dirty="0">
                <a:solidFill>
                  <a:srgbClr val="815B5B"/>
                </a:solidFill>
                <a:latin typeface="Gill Sans MT" panose="020B0502020104020203" pitchFamily="34" charset="0"/>
              </a:rPr>
              <a:t>Business School</a:t>
            </a:r>
            <a:br>
              <a:rPr lang="en-US" sz="3600" dirty="0">
                <a:solidFill>
                  <a:srgbClr val="815B5B"/>
                </a:solidFill>
                <a:latin typeface="Gill Sans MT" panose="020B0502020104020203" pitchFamily="34" charset="0"/>
              </a:rPr>
            </a:br>
            <a:r>
              <a:rPr lang="en-US" sz="3600" dirty="0">
                <a:solidFill>
                  <a:srgbClr val="815B5B"/>
                </a:solidFill>
                <a:latin typeface="Gill Sans MT" panose="020B0502020104020203" pitchFamily="34" charset="0"/>
              </a:rPr>
              <a:t>Management Information Systems Department</a:t>
            </a:r>
            <a:br>
              <a:rPr lang="en-US" sz="3600" dirty="0">
                <a:solidFill>
                  <a:srgbClr val="815B5B"/>
                </a:solidFill>
                <a:latin typeface="Gill Sans MT" panose="020B0502020104020203" pitchFamily="34" charset="0"/>
              </a:rPr>
            </a:br>
            <a:r>
              <a:rPr lang="tr-TR" sz="2400" dirty="0">
                <a:solidFill>
                  <a:srgbClr val="815B5B"/>
                </a:solidFill>
                <a:latin typeface="Gill Sans MT" panose="020B0502020104020203" pitchFamily="34" charset="0"/>
              </a:rPr>
              <a:t>MIS4112149</a:t>
            </a:r>
            <a:r>
              <a:rPr lang="en-US" sz="2400" dirty="0">
                <a:solidFill>
                  <a:srgbClr val="815B5B"/>
                </a:solidFill>
                <a:latin typeface="Gill Sans MT" panose="020B0502020104020203" pitchFamily="34" charset="0"/>
              </a:rPr>
              <a:t> </a:t>
            </a:r>
            <a:r>
              <a:rPr lang="tr-TR" sz="2400" dirty="0">
                <a:solidFill>
                  <a:srgbClr val="815B5B"/>
                </a:solidFill>
                <a:latin typeface="Gill Sans MT" panose="020B0502020104020203" pitchFamily="34" charset="0"/>
              </a:rPr>
              <a:t>DATA MINING AND BUSINESS INTELLIGENCE</a:t>
            </a:r>
            <a:br>
              <a:rPr lang="en-US" sz="3600" dirty="0">
                <a:solidFill>
                  <a:srgbClr val="815B5B"/>
                </a:solidFill>
                <a:latin typeface="Gill Sans MT" panose="020B0502020104020203" pitchFamily="34" charset="0"/>
              </a:rPr>
            </a:br>
            <a:r>
              <a:rPr lang="en-US" sz="3600" dirty="0">
                <a:solidFill>
                  <a:srgbClr val="815B5B"/>
                </a:solidFill>
                <a:latin typeface="Gill Sans MT" panose="020B0502020104020203" pitchFamily="34" charset="0"/>
              </a:rPr>
              <a:t>Lecturer Nada </a:t>
            </a:r>
            <a:r>
              <a:rPr lang="en-US" sz="3600" dirty="0" err="1">
                <a:solidFill>
                  <a:srgbClr val="815B5B"/>
                </a:solidFill>
                <a:latin typeface="Gill Sans MT" panose="020B0502020104020203" pitchFamily="34" charset="0"/>
              </a:rPr>
              <a:t>Misk</a:t>
            </a:r>
            <a:endParaRPr lang="en-US" sz="3600" dirty="0">
              <a:solidFill>
                <a:srgbClr val="815B5B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3422827-FC07-CBBF-4A63-7A9B73CC1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919"/>
            <a:ext cx="9144000" cy="1655762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202E5D"/>
                </a:solidFill>
                <a:latin typeface="Gill Sans MT" panose="020B0502020104020203" pitchFamily="34" charset="0"/>
              </a:rPr>
              <a:t>Final Assignment</a:t>
            </a:r>
          </a:p>
          <a:p>
            <a:pPr algn="ctr">
              <a:lnSpc>
                <a:spcPct val="150000"/>
              </a:lnSpc>
            </a:pPr>
            <a:r>
              <a:rPr lang="en-US" sz="1600" i="1" dirty="0">
                <a:solidFill>
                  <a:srgbClr val="202E5D"/>
                </a:solidFill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HSNB Project Team</a:t>
            </a:r>
            <a:endParaRPr lang="en-US" sz="1600" dirty="0">
              <a:solidFill>
                <a:srgbClr val="202E5D"/>
              </a:solidFill>
              <a:effectLst/>
              <a:latin typeface="Gill Sans MT" panose="020B05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1B7895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4D05DA-9830-13EF-EACF-7F315960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12" y="5348520"/>
            <a:ext cx="1289575" cy="12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8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FC8B962-666C-922F-053F-E98CB22C8C35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Pre-processing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10" name="Resim 9" descr="ekran görüntüsü, çizgi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DD61B53C-0E04-7D79-7D13-3E4AC2040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51" t="51689" r="20443" b="35284"/>
          <a:stretch/>
        </p:blipFill>
        <p:spPr>
          <a:xfrm>
            <a:off x="353875" y="2768486"/>
            <a:ext cx="1363770" cy="1289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 descr="metin, sayı, numara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1326C4ED-384E-6EE8-9F5C-5C836ED2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8" y="638302"/>
            <a:ext cx="7647986" cy="57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1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FC8B962-666C-922F-053F-E98CB22C8C35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Pre-processing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6" name="Resim 5" descr="ekran görüntüsü, çizgi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FF0D4D90-3912-4E1E-F20F-FFBA75F04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70" t="70524" r="7904" b="14057"/>
          <a:stretch/>
        </p:blipFill>
        <p:spPr>
          <a:xfrm>
            <a:off x="353875" y="2913115"/>
            <a:ext cx="2585051" cy="1186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Resim 4" descr="metin, sayı, numara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4AD6A442-5218-F1C8-1626-B90963CB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926" y="352904"/>
            <a:ext cx="7772400" cy="2606175"/>
          </a:xfrm>
          <a:prstGeom prst="rect">
            <a:avLst/>
          </a:prstGeom>
        </p:spPr>
      </p:pic>
      <p:pic>
        <p:nvPicPr>
          <p:cNvPr id="8" name="Resim 7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B7C4197A-7DA9-9B1C-A19F-115DA5C5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926" y="3846870"/>
            <a:ext cx="7772400" cy="26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5C7D867-9293-E1D9-F834-D24ED8DC43DB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K-Means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çizgi, diyagram, ekran görüntüsü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AC849330-2FCC-6BB4-85B4-26087A67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0" y="1445468"/>
            <a:ext cx="12047622" cy="455416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7492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çizgi, diyagram, ekran görüntüsü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28684E90-5C9C-B6C8-4A69-9FFF73E5B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2" t="38709" r="53973" b="45457"/>
          <a:stretch/>
        </p:blipFill>
        <p:spPr>
          <a:xfrm>
            <a:off x="353875" y="2947737"/>
            <a:ext cx="1211185" cy="1135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4B566719-8DA6-896A-E1C0-6401B9714B06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K-Means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DF7758AD-9ADE-FAD8-CA54-C0CBAC88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05" y="651291"/>
            <a:ext cx="6161030" cy="604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0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çizgi, diyagram, ekran görüntüsü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B8D66F15-B72A-6CB6-9586-6631865E1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83" t="35594" r="19455" b="40466"/>
          <a:stretch/>
        </p:blipFill>
        <p:spPr>
          <a:xfrm>
            <a:off x="353875" y="2949590"/>
            <a:ext cx="1093088" cy="114203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113F5478-4261-BB7C-7302-BFC91E802892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K-Means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3" name="Resim 2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C66D52B4-A6D1-B1C0-7E81-4555ABB5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52" y="722236"/>
            <a:ext cx="6729261" cy="58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çizgi, diyagram, ekran görüntüsü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B8D66F15-B72A-6CB6-9586-6631865E1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80" t="70647" r="29735" b="7746"/>
          <a:stretch/>
        </p:blipFill>
        <p:spPr>
          <a:xfrm>
            <a:off x="598516" y="3528267"/>
            <a:ext cx="1197033" cy="1030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992AF6E-9387-2BF7-8C29-7F3BDA4A4CA6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K-Means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3" name="Resim 2" descr="metin, yazılım, multimedya yazılımı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DA3210D7-0861-36E3-AF18-EBCE803B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279" y="1109097"/>
            <a:ext cx="8607523" cy="53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3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4992AF6E-9387-2BF7-8C29-7F3BDA4A4CA6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Fuzzy C-Means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702A153-7F0C-BE27-F0F8-B7574C69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7052"/>
            <a:ext cx="12168019" cy="377934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7638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09B798B7-55EC-2074-7414-04CF459DC6E0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Fuzzy C-Means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10" name="Resim 9" descr="metin, çizgi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C7FA67D7-ED39-2CEB-A24C-88AA5D354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47" t="37289" r="54030" b="35588"/>
          <a:stretch/>
        </p:blipFill>
        <p:spPr>
          <a:xfrm>
            <a:off x="512619" y="3537175"/>
            <a:ext cx="1045940" cy="102187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4" name="Resim 3" descr="metin, ekran görüntüsü, yazılım, sayı, numara içeren bir resim&#10;&#10;Açıklama otomatik olarak oluşturuldu">
            <a:extLst>
              <a:ext uri="{FF2B5EF4-FFF2-40B4-BE49-F238E27FC236}">
                <a16:creationId xmlns:a16="http://schemas.microsoft.com/office/drawing/2014/main" id="{EFBE7564-4870-72BE-C4C6-4837983F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297" y="722236"/>
            <a:ext cx="6676986" cy="59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09B798B7-55EC-2074-7414-04CF459DC6E0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Fuzzy C-Means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3" name="Resim 2" descr="metin, çizgi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8C8074F2-226B-A24D-85CD-A9D9FFED1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6142" r="40663" b="36306"/>
          <a:stretch/>
        </p:blipFill>
        <p:spPr>
          <a:xfrm>
            <a:off x="598514" y="3537175"/>
            <a:ext cx="969943" cy="84884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6" name="Resim 5" descr="metin, yazılım, bilgisayar simgesi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EDBEC413-5521-A6C4-B2CE-0A0E67BB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193" y="902221"/>
            <a:ext cx="8462118" cy="52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09B798B7-55EC-2074-7414-04CF459DC6E0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DBSCAN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3" name="Resim 2" descr="çizgi, ekran görüntüsü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F3D40B54-C3A3-ACA2-75BC-F9BAF20C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5978"/>
            <a:ext cx="12192000" cy="3464246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56546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6E530A88-AE19-FC8E-578E-E46C97E57FF5}"/>
              </a:ext>
            </a:extLst>
          </p:cNvPr>
          <p:cNvSpPr txBox="1"/>
          <p:nvPr/>
        </p:nvSpPr>
        <p:spPr>
          <a:xfrm>
            <a:off x="2175066" y="1041647"/>
            <a:ext cx="158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1B7895"/>
                </a:solidFill>
                <a:effectLst/>
                <a:latin typeface="Gill Sans MT" panose="020B05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A6B32D2-DCB7-8E4D-4B02-09B4C9D8A617}"/>
              </a:ext>
            </a:extLst>
          </p:cNvPr>
          <p:cNvSpPr txBox="1"/>
          <p:nvPr/>
        </p:nvSpPr>
        <p:spPr>
          <a:xfrm>
            <a:off x="7006205" y="1065497"/>
            <a:ext cx="2620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ill Sans MT" panose="020B0502020104020203" pitchFamily="34" charset="0"/>
                <a:cs typeface="Times New Roman" panose="02020603050405020304" pitchFamily="18" charset="0"/>
              </a:rPr>
              <a:t>Top 1000 IMDb Movies</a:t>
            </a:r>
          </a:p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3F1C97A-5AD5-8873-E507-C375F8D73F6C}"/>
              </a:ext>
            </a:extLst>
          </p:cNvPr>
          <p:cNvSpPr txBox="1"/>
          <p:nvPr/>
        </p:nvSpPr>
        <p:spPr>
          <a:xfrm>
            <a:off x="3773088" y="6562008"/>
            <a:ext cx="4645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err="1">
                <a:latin typeface="Gill Sans MT" panose="020B0502020104020203" pitchFamily="34" charset="0"/>
              </a:rPr>
              <a:t>https</a:t>
            </a:r>
            <a:r>
              <a:rPr lang="tr-TR" sz="1100" dirty="0">
                <a:latin typeface="Gill Sans MT" panose="020B0502020104020203" pitchFamily="34" charset="0"/>
              </a:rPr>
              <a:t>://</a:t>
            </a:r>
            <a:r>
              <a:rPr lang="tr-TR" sz="1100" dirty="0" err="1">
                <a:latin typeface="Gill Sans MT" panose="020B0502020104020203" pitchFamily="34" charset="0"/>
              </a:rPr>
              <a:t>www.kaggle.com</a:t>
            </a:r>
            <a:r>
              <a:rPr lang="tr-TR" sz="1100" dirty="0">
                <a:latin typeface="Gill Sans MT" panose="020B0502020104020203" pitchFamily="34" charset="0"/>
              </a:rPr>
              <a:t>/</a:t>
            </a:r>
            <a:r>
              <a:rPr lang="tr-TR" sz="1100" dirty="0" err="1">
                <a:latin typeface="Gill Sans MT" panose="020B0502020104020203" pitchFamily="34" charset="0"/>
              </a:rPr>
              <a:t>datasets</a:t>
            </a:r>
            <a:r>
              <a:rPr lang="tr-TR" sz="1100" dirty="0">
                <a:latin typeface="Gill Sans MT" panose="020B0502020104020203" pitchFamily="34" charset="0"/>
              </a:rPr>
              <a:t>/</a:t>
            </a:r>
            <a:r>
              <a:rPr lang="tr-TR" sz="1100" dirty="0" err="1">
                <a:latin typeface="Gill Sans MT" panose="020B0502020104020203" pitchFamily="34" charset="0"/>
              </a:rPr>
              <a:t>inductiveanks</a:t>
            </a:r>
            <a:r>
              <a:rPr lang="tr-TR" sz="1100" dirty="0">
                <a:latin typeface="Gill Sans MT" panose="020B0502020104020203" pitchFamily="34" charset="0"/>
              </a:rPr>
              <a:t>/top-1000-imdb-movies-dataset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262B6A1-E514-A581-E55D-DD99A4E8D919}"/>
              </a:ext>
            </a:extLst>
          </p:cNvPr>
          <p:cNvSpPr txBox="1"/>
          <p:nvPr/>
        </p:nvSpPr>
        <p:spPr>
          <a:xfrm>
            <a:off x="6899564" y="2454524"/>
            <a:ext cx="2833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ill Sans MT" panose="020B0502020104020203" pitchFamily="34" charset="0"/>
                <a:cs typeface="Times New Roman" panose="02020603050405020304" pitchFamily="18" charset="0"/>
              </a:rPr>
              <a:t>This comprehensive collection presents the most celebrated and beloved movies, as rated and ranked by IMDb users.</a:t>
            </a:r>
          </a:p>
        </p:txBody>
      </p:sp>
      <p:pic>
        <p:nvPicPr>
          <p:cNvPr id="11" name="Resim 10" descr="yazı tipi, sarı, logo, simge, sembol içeren bir resim&#10;&#10;Açıklama otomatik olarak oluşturuldu">
            <a:extLst>
              <a:ext uri="{FF2B5EF4-FFF2-40B4-BE49-F238E27FC236}">
                <a16:creationId xmlns:a16="http://schemas.microsoft.com/office/drawing/2014/main" id="{7C523664-A6A3-AAB5-8480-822601102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66" y="2454524"/>
            <a:ext cx="2606796" cy="1314903"/>
          </a:xfrm>
          <a:prstGeom prst="rect">
            <a:avLst/>
          </a:prstGeom>
        </p:spPr>
      </p:pic>
      <p:pic>
        <p:nvPicPr>
          <p:cNvPr id="3" name="Resim 2" descr="insan yüzü, metin, kişi, şahıs, giyim içeren bir resim&#10;&#10;Açıklama otomatik olarak oluşturuldu">
            <a:extLst>
              <a:ext uri="{FF2B5EF4-FFF2-40B4-BE49-F238E27FC236}">
                <a16:creationId xmlns:a16="http://schemas.microsoft.com/office/drawing/2014/main" id="{215C9902-9C84-1C21-8DF9-1E1466174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605" y="4482267"/>
            <a:ext cx="1105200" cy="1660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Resim 8" descr="insan yüzü, metin, giyim, poster içeren bir resim&#10;&#10;Açıklama otomatik olarak oluşturuldu">
            <a:extLst>
              <a:ext uri="{FF2B5EF4-FFF2-40B4-BE49-F238E27FC236}">
                <a16:creationId xmlns:a16="http://schemas.microsoft.com/office/drawing/2014/main" id="{83E8D970-047F-320E-5353-FC7ED8D5B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437" y="4482267"/>
            <a:ext cx="1105200" cy="1660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Resim 11" descr="giyim, metin, adam, insan, kişi, şahıs içeren bir resim&#10;&#10;Açıklama otomatik olarak oluşturuldu">
            <a:extLst>
              <a:ext uri="{FF2B5EF4-FFF2-40B4-BE49-F238E27FC236}">
                <a16:creationId xmlns:a16="http://schemas.microsoft.com/office/drawing/2014/main" id="{029594A2-F418-BE84-4970-90F870850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4774" y="4481595"/>
            <a:ext cx="1105200" cy="1660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Resim 15" descr="metin, adam, insan, insan yüzü, poster içeren bir resim&#10;&#10;Açıklama otomatik olarak oluşturuldu">
            <a:extLst>
              <a:ext uri="{FF2B5EF4-FFF2-40B4-BE49-F238E27FC236}">
                <a16:creationId xmlns:a16="http://schemas.microsoft.com/office/drawing/2014/main" id="{9550E7AF-B43E-1014-487F-412F8F57F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3029" y="4482267"/>
            <a:ext cx="1105200" cy="1660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Resim 17" descr="metin, adam, insan, poster, kişi, şahıs içeren bir resim&#10;&#10;Açıklama otomatik olarak oluşturuldu">
            <a:extLst>
              <a:ext uri="{FF2B5EF4-FFF2-40B4-BE49-F238E27FC236}">
                <a16:creationId xmlns:a16="http://schemas.microsoft.com/office/drawing/2014/main" id="{73147DD3-231D-0204-1A12-195869C5E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26" y="4481595"/>
            <a:ext cx="1106795" cy="166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391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866D4CA-ED29-2DBA-803A-FBDF563CF1BC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DBSCAN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7" name="Resim 6" descr="çizgi, ekran görüntüsü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3AFCC20C-75F2-67BC-C63A-2D3E50F71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6" t="55699" r="68353" b="18488"/>
          <a:stretch/>
        </p:blipFill>
        <p:spPr>
          <a:xfrm>
            <a:off x="598514" y="3537175"/>
            <a:ext cx="913226" cy="787870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9" name="Resim 8" descr="metin, yazılım, web sayfası, sayı, numara içeren bir resim&#10;&#10;Açıklama otomatik olarak oluşturuldu">
            <a:extLst>
              <a:ext uri="{FF2B5EF4-FFF2-40B4-BE49-F238E27FC236}">
                <a16:creationId xmlns:a16="http://schemas.microsoft.com/office/drawing/2014/main" id="{2CA35D8E-5554-8C1B-6F19-09223DE4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34" y="722236"/>
            <a:ext cx="8045081" cy="56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8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866D4CA-ED29-2DBA-803A-FBDF563CF1BC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DBSCAN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çizgi, ekran görüntüsü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32C1E544-AE96-138B-48F3-5CD78D9F5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60" t="38529" r="53704" b="37702"/>
          <a:stretch/>
        </p:blipFill>
        <p:spPr>
          <a:xfrm>
            <a:off x="598514" y="3537175"/>
            <a:ext cx="762455" cy="7878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Resim 5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6D16A934-93CB-BD10-00C6-1B6DB5C9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34" y="722236"/>
            <a:ext cx="8211022" cy="54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2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866D4CA-ED29-2DBA-803A-FBDF563CF1BC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DBSCAN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7A1DF58-BD1A-7B5E-9DFD-83044DB1F4D1}"/>
              </a:ext>
            </a:extLst>
          </p:cNvPr>
          <p:cNvSpPr txBox="1"/>
          <p:nvPr/>
        </p:nvSpPr>
        <p:spPr>
          <a:xfrm>
            <a:off x="112588" y="930424"/>
            <a:ext cx="2509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Scatter Plot (legacy) </a:t>
            </a:r>
          </a:p>
          <a:p>
            <a:r>
              <a:rPr lang="en-US" sz="1400" dirty="0">
                <a:latin typeface="Gill Sans MT" panose="020B0502020104020203" pitchFamily="34" charset="0"/>
              </a:rPr>
              <a:t>(Cluster-</a:t>
            </a:r>
            <a:r>
              <a:rPr lang="en-US" sz="1400" dirty="0" err="1">
                <a:latin typeface="Gill Sans MT" panose="020B0502020104020203" pitchFamily="34" charset="0"/>
              </a:rPr>
              <a:t>Metascore</a:t>
            </a:r>
            <a:r>
              <a:rPr lang="en-US" sz="1400" dirty="0">
                <a:latin typeface="Gill Sans MT" panose="020B0502020104020203" pitchFamily="34" charset="0"/>
              </a:rPr>
              <a:t> of movie)</a:t>
            </a:r>
          </a:p>
        </p:txBody>
      </p:sp>
      <p:pic>
        <p:nvPicPr>
          <p:cNvPr id="9" name="Resim 8" descr="çizgi, ekran görüntüsü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EB430A1D-02A6-5C1F-5450-40759D12C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5" t="58229" r="12987" b="10812"/>
          <a:stretch/>
        </p:blipFill>
        <p:spPr>
          <a:xfrm>
            <a:off x="24777" y="3541029"/>
            <a:ext cx="3065833" cy="796103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5" name="Resim 4" descr="metin, ekran görüntüsü, yazılı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4AE01E55-9C4B-9877-B195-3DA09810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34" y="722235"/>
            <a:ext cx="6870354" cy="60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866D4CA-ED29-2DBA-803A-FBDF563CF1BC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DBSCAN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5" name="Resim 4" descr="metin, yazılım, bilgisayar simgesi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404876CF-2C51-BCE4-4C4D-81117F0D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834" y="722235"/>
            <a:ext cx="8211022" cy="5095613"/>
          </a:xfrm>
          <a:prstGeom prst="rect">
            <a:avLst/>
          </a:prstGeom>
        </p:spPr>
      </p:pic>
      <p:pic>
        <p:nvPicPr>
          <p:cNvPr id="8" name="Resim 7" descr="çizgi, ekran görüntüsü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DCF27739-97F7-FF9D-E263-7262C6CB3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22" t="7859" r="38453" b="65305"/>
          <a:stretch/>
        </p:blipFill>
        <p:spPr>
          <a:xfrm>
            <a:off x="598514" y="3479821"/>
            <a:ext cx="787871" cy="78787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696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866D4CA-ED29-2DBA-803A-FBDF563CF1BC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Regression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çizgi, ekran görüntüsü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446D6D28-4F44-D733-DFCF-64AFD63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565"/>
            <a:ext cx="14981501" cy="476879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330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2248E9C-5F44-6BDC-30BC-615448B9649D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Regression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6" name="Resim 5" descr="çizgi, ekran görüntüsü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AD401A3E-D352-57F8-D7CB-B62DB9925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24" t="8679" r="52018" b="68130"/>
          <a:stretch/>
        </p:blipFill>
        <p:spPr>
          <a:xfrm>
            <a:off x="598514" y="3272003"/>
            <a:ext cx="1186341" cy="925924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4" name="Resim 3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ED769D2C-D42A-1668-A41A-6D084230F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31" y="722236"/>
            <a:ext cx="6692855" cy="60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1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2248E9C-5F44-6BDC-30BC-615448B9649D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Regression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çizgi, ekran görüntüsü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B836B4A3-7498-940F-DCE8-8D2C455D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9" t="14251" r="37043" b="64272"/>
          <a:stretch/>
        </p:blipFill>
        <p:spPr>
          <a:xfrm>
            <a:off x="598514" y="3350282"/>
            <a:ext cx="718079" cy="99604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Resim 5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7522B025-C9C7-2095-244D-047B39B8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1" y="722236"/>
            <a:ext cx="9139669" cy="56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2248E9C-5F44-6BDC-30BC-615448B9649D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Regression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5" name="Resim 4" descr="çizgi, ekran görüntüsü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0C658B27-7582-C1FC-68AB-8FF919973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97" t="17217" r="18934" b="64303"/>
          <a:stretch/>
        </p:blipFill>
        <p:spPr>
          <a:xfrm>
            <a:off x="536826" y="3438253"/>
            <a:ext cx="942739" cy="77352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Resim 5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60F25182-7936-1EDC-A645-C53C4756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806" y="901528"/>
            <a:ext cx="9023873" cy="558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0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2248E9C-5F44-6BDC-30BC-615448B9649D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Regression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çizgi, ekran görüntüsü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CA0A945C-5BA0-46AC-B073-C5034B11B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38" t="63032" r="50788" b="7256"/>
          <a:stretch/>
        </p:blipFill>
        <p:spPr>
          <a:xfrm>
            <a:off x="536825" y="3505942"/>
            <a:ext cx="876565" cy="913657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Resim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17EE6FB6-9BF5-6F82-41BD-9ECD9D87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010" y="722236"/>
            <a:ext cx="7413165" cy="599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2248E9C-5F44-6BDC-30BC-615448B9649D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Regression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5" name="Resim 4" descr="çizgi, ekran görüntüsü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379EAAC6-A73F-549E-4406-C91F96CC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09" t="51437" r="36332" b="28272"/>
          <a:stretch/>
        </p:blipFill>
        <p:spPr>
          <a:xfrm>
            <a:off x="554989" y="3505942"/>
            <a:ext cx="802820" cy="80282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Resim 5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91E4AD40-4EBD-B2C3-DA49-93226CB2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88" y="829810"/>
            <a:ext cx="8908077" cy="55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Resim 16" descr="tasarım içeren bir resim&#10;&#10;Açıklama otomatik olarak düşük güvenilirlik düzeyiyle oluşturuldu">
            <a:extLst>
              <a:ext uri="{FF2B5EF4-FFF2-40B4-BE49-F238E27FC236}">
                <a16:creationId xmlns:a16="http://schemas.microsoft.com/office/drawing/2014/main" id="{FA851144-2E41-538A-FEEA-9AB492DF1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65" r="1" b="23565"/>
          <a:stretch/>
        </p:blipFill>
        <p:spPr>
          <a:xfrm>
            <a:off x="260999" y="3429000"/>
            <a:ext cx="5674897" cy="3017405"/>
          </a:xfrm>
          <a:prstGeom prst="rect">
            <a:avLst/>
          </a:prstGeom>
        </p:spPr>
      </p:pic>
      <p:pic>
        <p:nvPicPr>
          <p:cNvPr id="11" name="Resim 10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8DE4E7C-C714-946C-8D94-5652EBF20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070"/>
          <a:stretch/>
        </p:blipFill>
        <p:spPr>
          <a:xfrm>
            <a:off x="261000" y="333026"/>
            <a:ext cx="5674897" cy="2789954"/>
          </a:xfrm>
          <a:prstGeom prst="rect">
            <a:avLst/>
          </a:prstGeom>
        </p:spPr>
      </p:pic>
      <p:pic>
        <p:nvPicPr>
          <p:cNvPr id="26" name="Resim 25" descr="metin, ekran görüntüsü, men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E5889746-8477-E1DE-78D5-8E23A9333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95" r="36914" b="-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2248E9C-5F44-6BDC-30BC-615448B9649D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Regression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çizgi, ekran görüntüsü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E2475282-D219-AC6D-8293-CE08A0253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67" t="52081" r="17211" b="28755"/>
          <a:stretch/>
        </p:blipFill>
        <p:spPr>
          <a:xfrm>
            <a:off x="538056" y="3505943"/>
            <a:ext cx="1111542" cy="6765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Resim 5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CEAD37C4-8A70-088A-D18F-F3375D955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711" y="730474"/>
            <a:ext cx="9097417" cy="56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2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D7E197-B9ED-B3A5-8BA5-911FAA402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5000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r-TR" sz="3600" dirty="0">
                <a:solidFill>
                  <a:srgbClr val="815B5B"/>
                </a:solidFill>
                <a:latin typeface="Gill Sans MT" panose="020B0502020104020203" pitchFamily="34" charset="0"/>
              </a:rPr>
              <a:t>THANK YOU FOR YOUR ATTENTION</a:t>
            </a:r>
            <a:endParaRPr lang="en-US" sz="3600" dirty="0">
              <a:solidFill>
                <a:srgbClr val="815B5B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4D05DA-9830-13EF-EACF-7F315960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12" y="5348520"/>
            <a:ext cx="1289575" cy="12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5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07B61DC6-3FE8-F3C8-27AA-9412027B90A6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Pre-processing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diyagram, çizgi, ekran görüntüsü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F427178B-129F-F931-E8A1-8682D139C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26208"/>
            <a:ext cx="22250401" cy="105164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115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2DB037EB-58FD-5652-D10C-F3587E2FD906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Pre-processing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diyagram, çizgi, ekran görüntüsü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E8556CC6-FEDC-9247-D5E9-8CD5D2C4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75426" y="1268492"/>
            <a:ext cx="11658601" cy="5510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860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17B795B-B723-79C8-AB36-7F37DBA34DB8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Pre-processing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9" name="Resim 8" descr="ekran görüntüsü, çizgi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9C24D1A6-4F57-F393-D1E5-68431707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10" t="740" r="36952" b="86248"/>
          <a:stretch/>
        </p:blipFill>
        <p:spPr>
          <a:xfrm>
            <a:off x="353875" y="2775125"/>
            <a:ext cx="1499682" cy="1307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Resim 5" descr="ekran görüntüsü, metin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FBB81DE9-389A-9A22-C05A-3DAC0D25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95" y="537568"/>
            <a:ext cx="7941102" cy="59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17B795B-B723-79C8-AB36-7F37DBA34DB8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Pre-processing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9" name="Resim 8" descr="ekran görüntüsü, çizgi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9C24D1A6-4F57-F393-D1E5-68431707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10" t="740" r="36952" b="86248"/>
          <a:stretch/>
        </p:blipFill>
        <p:spPr>
          <a:xfrm>
            <a:off x="353875" y="2775125"/>
            <a:ext cx="1499682" cy="1307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 descr="metin, ekran görüntüsü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182B4E53-67D5-C24A-4A33-C6777CFD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94" y="537568"/>
            <a:ext cx="7941103" cy="59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1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FC8B962-666C-922F-053F-E98CB22C8C35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Pre-processing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7" name="Resim 6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560C0EE4-05A3-CCAA-9D0C-53EC77DF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09" y="588875"/>
            <a:ext cx="8850471" cy="5745731"/>
          </a:xfrm>
          <a:prstGeom prst="rect">
            <a:avLst/>
          </a:prstGeom>
        </p:spPr>
      </p:pic>
      <p:pic>
        <p:nvPicPr>
          <p:cNvPr id="9" name="Resim 8" descr="ekran görüntüsü, çizgi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D1919FA4-49FD-F779-B62B-1CD68F2AC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41" t="18011" r="33874" b="71769"/>
          <a:stretch/>
        </p:blipFill>
        <p:spPr>
          <a:xfrm>
            <a:off x="329391" y="2779648"/>
            <a:ext cx="1520925" cy="1187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648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FC8B962-666C-922F-053F-E98CB22C8C35}"/>
              </a:ext>
            </a:extLst>
          </p:cNvPr>
          <p:cNvSpPr txBox="1"/>
          <p:nvPr/>
        </p:nvSpPr>
        <p:spPr>
          <a:xfrm>
            <a:off x="353875" y="352904"/>
            <a:ext cx="226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B7895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Pre-processing</a:t>
            </a:r>
            <a:endParaRPr lang="en-US" b="1" u="sng" dirty="0">
              <a:latin typeface="Gill Sans MT" panose="020B0502020104020203" pitchFamily="34" charset="0"/>
            </a:endParaRPr>
          </a:p>
        </p:txBody>
      </p:sp>
      <p:pic>
        <p:nvPicPr>
          <p:cNvPr id="4" name="Resim 3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90053CFC-EF86-6712-F232-55ABE32F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08" y="588874"/>
            <a:ext cx="6505791" cy="5764625"/>
          </a:xfrm>
          <a:prstGeom prst="rect">
            <a:avLst/>
          </a:prstGeom>
        </p:spPr>
      </p:pic>
      <p:pic>
        <p:nvPicPr>
          <p:cNvPr id="6" name="Resim 5" descr="ekran görüntüsü, çizgi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BB22BE5D-1392-5924-AD09-6A9A84466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02" t="20685" r="24395" b="68296"/>
          <a:stretch/>
        </p:blipFill>
        <p:spPr>
          <a:xfrm>
            <a:off x="280040" y="2768486"/>
            <a:ext cx="1437605" cy="1187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96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CF3223BC6C34CF4FAFFB63BB38130A5E" ma:contentTypeVersion="4" ma:contentTypeDescription="Yeni belge oluşturun." ma:contentTypeScope="" ma:versionID="c78b67640aa19bb3a944dc42ef1265e5">
  <xsd:schema xmlns:xsd="http://www.w3.org/2001/XMLSchema" xmlns:xs="http://www.w3.org/2001/XMLSchema" xmlns:p="http://schemas.microsoft.com/office/2006/metadata/properties" xmlns:ns2="4dd2983f-aaca-47c8-9c82-badb7a25cffa" targetNamespace="http://schemas.microsoft.com/office/2006/metadata/properties" ma:root="true" ma:fieldsID="1958e8322f695b101b508f31bfdd6c0c" ns2:_="">
    <xsd:import namespace="4dd2983f-aaca-47c8-9c82-badb7a25cf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2983f-aaca-47c8-9c82-badb7a25c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7B50AB-835D-4994-AD92-F3074A6E6A0A}"/>
</file>

<file path=customXml/itemProps2.xml><?xml version="1.0" encoding="utf-8"?>
<ds:datastoreItem xmlns:ds="http://schemas.openxmlformats.org/officeDocument/2006/customXml" ds:itemID="{AD4AAA21-9261-4F9F-9582-95FF314D6B97}"/>
</file>

<file path=customXml/itemProps3.xml><?xml version="1.0" encoding="utf-8"?>
<ds:datastoreItem xmlns:ds="http://schemas.openxmlformats.org/officeDocument/2006/customXml" ds:itemID="{264E7D69-CD6D-492B-8DFD-5A990D0E4F33}"/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111</Words>
  <Application>Microsoft Macintosh PowerPoint</Application>
  <PresentationFormat>Geniş ekran</PresentationFormat>
  <Paragraphs>38</Paragraphs>
  <Slides>31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Gill Sans MT</vt:lpstr>
      <vt:lpstr>Inter</vt:lpstr>
      <vt:lpstr>Office teması 2013 - 2022</vt:lpstr>
      <vt:lpstr>Istanbul Medipol University Business School Management Information Systems Department MIS4112149 DATA MINING AND BUSINESS INTELLIGENCE Lecturer Nada Misk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Istanbul Medipol University Business School Management Information Systems Department MIS4112149 DATA MINING AND BUSINESS INTELLIGENCE Lecturer Nada Misk</dc:title>
  <cp:lastModifiedBy>Nazlı ÇAKAN</cp:lastModifiedBy>
  <cp:revision>15</cp:revision>
  <dcterms:modified xsi:type="dcterms:W3CDTF">2024-01-14T11:18:39Z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0x010100CF3223BC6C34CF4FAFFB63BB38130A5E</vt:lpwstr>
  </property>
</Properties>
</file>